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03388" r:id="rId4"/>
    <p:sldMasterId id="2147504465" r:id="rId5"/>
  </p:sldMasterIdLst>
  <p:notesMasterIdLst>
    <p:notesMasterId r:id="rId26"/>
  </p:notesMasterIdLst>
  <p:handoutMasterIdLst>
    <p:handoutMasterId r:id="rId27"/>
  </p:handoutMasterIdLst>
  <p:sldIdLst>
    <p:sldId id="1161" r:id="rId6"/>
    <p:sldId id="1177" r:id="rId7"/>
    <p:sldId id="1178" r:id="rId8"/>
    <p:sldId id="1179" r:id="rId9"/>
    <p:sldId id="1180" r:id="rId10"/>
    <p:sldId id="1181" r:id="rId11"/>
    <p:sldId id="1182" r:id="rId12"/>
    <p:sldId id="1183" r:id="rId13"/>
    <p:sldId id="1184" r:id="rId14"/>
    <p:sldId id="1185" r:id="rId15"/>
    <p:sldId id="1186" r:id="rId16"/>
    <p:sldId id="1187" r:id="rId17"/>
    <p:sldId id="1188" r:id="rId18"/>
    <p:sldId id="1189" r:id="rId19"/>
    <p:sldId id="1190" r:id="rId20"/>
    <p:sldId id="1191" r:id="rId21"/>
    <p:sldId id="1192" r:id="rId22"/>
    <p:sldId id="1193" r:id="rId23"/>
    <p:sldId id="1194" r:id="rId24"/>
    <p:sldId id="1195" r:id="rId25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FF"/>
    <a:srgbClr val="008E40"/>
    <a:srgbClr val="FF6600"/>
    <a:srgbClr val="BAE4C4"/>
    <a:srgbClr val="FFB9B9"/>
    <a:srgbClr val="FFF9BD"/>
    <a:srgbClr val="B7CFFF"/>
    <a:srgbClr val="89B0FF"/>
    <a:srgbClr val="FFE400"/>
  </p:clrMru>
</p:presentationPr>
</file>

<file path=ppt/tableStyles.xml><?xml version="1.0" encoding="utf-8"?>
<a:tblStyleLst xmlns:a="http://schemas.openxmlformats.org/drawingml/2006/main" def="{5C22544A-7EE6-4342-B048-85BDC9FD1C3A}"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6548" autoAdjust="0"/>
  </p:normalViewPr>
  <p:slideViewPr>
    <p:cSldViewPr snapToGrid="0">
      <p:cViewPr varScale="1">
        <p:scale>
          <a:sx n="108" d="100"/>
          <a:sy n="108" d="100"/>
        </p:scale>
        <p:origin x="-1068" y="-90"/>
      </p:cViewPr>
      <p:guideLst>
        <p:guide orient="horz" pos="460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7" d="100"/>
        <a:sy n="87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1962" y="-90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971" cy="464503"/>
          </a:xfrm>
          <a:prstGeom prst="rect">
            <a:avLst/>
          </a:prstGeom>
        </p:spPr>
        <p:txBody>
          <a:bodyPr vert="horz" lIns="90408" tIns="45204" rIns="90408" bIns="45204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146" y="0"/>
            <a:ext cx="3032971" cy="464503"/>
          </a:xfrm>
          <a:prstGeom prst="rect">
            <a:avLst/>
          </a:prstGeom>
        </p:spPr>
        <p:txBody>
          <a:bodyPr vert="horz" lIns="90408" tIns="45204" rIns="90408" bIns="45204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5AA3911-96DA-4A91-B54E-4CB142FFA754}" type="datetimeFigureOut">
              <a:rPr lang="en-US"/>
              <a:pPr>
                <a:defRPr/>
              </a:pPr>
              <a:t>2/25/2013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612"/>
            <a:ext cx="3032971" cy="464503"/>
          </a:xfrm>
          <a:prstGeom prst="rect">
            <a:avLst/>
          </a:prstGeom>
        </p:spPr>
        <p:txBody>
          <a:bodyPr vert="horz" lIns="90408" tIns="45204" rIns="90408" bIns="45204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146" y="8817612"/>
            <a:ext cx="3032971" cy="464503"/>
          </a:xfrm>
          <a:prstGeom prst="rect">
            <a:avLst/>
          </a:prstGeom>
        </p:spPr>
        <p:txBody>
          <a:bodyPr vert="horz" lIns="90408" tIns="45204" rIns="90408" bIns="45204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2C4C9A3-4DC0-4A9D-9196-6AC2A0EA1D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971" cy="464503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146" y="0"/>
            <a:ext cx="3032971" cy="464503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BA4DA60-09AF-461E-BAF7-8CF8D8C134D1}" type="datetimeFigureOut">
              <a:rPr lang="en-US"/>
              <a:pPr>
                <a:defRPr/>
              </a:pPr>
              <a:t>2/25/2013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820" y="4410392"/>
            <a:ext cx="5600062" cy="4177348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612"/>
            <a:ext cx="3032971" cy="464503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146" y="8817612"/>
            <a:ext cx="3032971" cy="464503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252E392-BF44-488B-9755-ECBD769B17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45197C-3070-445C-95DC-85136575F706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03375" y="696913"/>
            <a:ext cx="3713163" cy="2784475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292" y="3713480"/>
            <a:ext cx="6375118" cy="5028605"/>
          </a:xfrm>
          <a:noFill/>
          <a:ln w="9525"/>
        </p:spPr>
        <p:txBody>
          <a:bodyPr/>
          <a:lstStyle/>
          <a:p>
            <a:pPr>
              <a:spcAft>
                <a:spcPct val="20000"/>
              </a:spcAft>
            </a:pPr>
            <a:r>
              <a:rPr lang="en-US" dirty="0" smtClean="0"/>
              <a:t>This block of instruction</a:t>
            </a:r>
          </a:p>
          <a:p>
            <a:pPr lvl="1">
              <a:spcAft>
                <a:spcPct val="20000"/>
              </a:spcAft>
              <a:buFontTx/>
              <a:buChar char="•"/>
            </a:pPr>
            <a:r>
              <a:rPr lang="en-US" dirty="0" smtClean="0"/>
              <a:t>Introduces new food protection requirements outlined in DA Pam 30-22;</a:t>
            </a:r>
          </a:p>
          <a:p>
            <a:pPr lvl="1">
              <a:spcAft>
                <a:spcPct val="20000"/>
              </a:spcAft>
              <a:buFontTx/>
              <a:buChar char="•"/>
            </a:pPr>
            <a:r>
              <a:rPr lang="en-US" dirty="0" smtClean="0"/>
              <a:t>Defines the food risk management responsibilities of the Food Operations Sergeant (FOS) and Food Program Manager (FPM);</a:t>
            </a:r>
          </a:p>
          <a:p>
            <a:pPr lvl="1">
              <a:spcAft>
                <a:spcPct val="20000"/>
              </a:spcAft>
              <a:buFontTx/>
              <a:buChar char="•"/>
            </a:pPr>
            <a:r>
              <a:rPr lang="en-US" dirty="0" smtClean="0"/>
              <a:t>Provides orientation to the minimum food risk management procedures outlined in the DA Pam and use of 3 new DA Forms;</a:t>
            </a:r>
          </a:p>
          <a:p>
            <a:pPr lvl="1">
              <a:spcAft>
                <a:spcPct val="20000"/>
              </a:spcAft>
              <a:buFontTx/>
              <a:buChar char="•"/>
            </a:pPr>
            <a:r>
              <a:rPr lang="en-US" dirty="0" smtClean="0"/>
              <a:t>Provides guidance for implementing food risk management within your garrison operation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2601" y="2603829"/>
            <a:ext cx="4738797" cy="5232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8034" y="3886200"/>
            <a:ext cx="59436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896982" y="6245225"/>
            <a:ext cx="1693817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8691164" y="6514011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28F6118-74FD-472B-B24A-7C3B5562F0E5}" type="slidenum">
              <a:rPr lang="en-US" sz="1400" smtClean="0">
                <a:solidFill>
                  <a:schemeClr val="bg2">
                    <a:lumMod val="75000"/>
                  </a:schemeClr>
                </a:solidFill>
              </a:rPr>
              <a:pPr/>
              <a:t>‹#›</a:t>
            </a:fld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50324" y="1032744"/>
            <a:ext cx="615553" cy="46464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789"/>
            <a:ext cx="6019800" cy="5540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8691164" y="6514011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28F6118-74FD-472B-B24A-7C3B5562F0E5}" type="slidenum">
              <a:rPr lang="en-US" sz="1400" smtClean="0">
                <a:solidFill>
                  <a:schemeClr val="bg2">
                    <a:lumMod val="75000"/>
                  </a:schemeClr>
                </a:solidFill>
              </a:rPr>
              <a:pPr/>
              <a:t>‹#›</a:t>
            </a:fld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2601" y="2603829"/>
            <a:ext cx="4738797" cy="5232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8034" y="3886200"/>
            <a:ext cx="59436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896982" y="6245225"/>
            <a:ext cx="1693817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8691164" y="6514011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28F6118-74FD-472B-B24A-7C3B5562F0E5}" type="slidenum">
              <a:rPr lang="en-US" sz="1400" smtClean="0">
                <a:solidFill>
                  <a:schemeClr val="bg2">
                    <a:lumMod val="75000"/>
                  </a:schemeClr>
                </a:solidFill>
              </a:rPr>
              <a:pPr/>
              <a:t>‹#›</a:t>
            </a:fld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0"/>
            <a:ext cx="9578263" cy="70788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8691164" y="6514011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28F6118-74FD-472B-B24A-7C3B5562F0E5}" type="slidenum">
              <a:rPr lang="en-US" sz="1400" smtClean="0">
                <a:solidFill>
                  <a:schemeClr val="bg2">
                    <a:lumMod val="75000"/>
                  </a:schemeClr>
                </a:solidFill>
              </a:rPr>
              <a:pPr/>
              <a:t>‹#›</a:t>
            </a:fld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691164" y="652272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28F6118-74FD-472B-B24A-7C3B5562F0E5}" type="slidenum">
              <a:rPr lang="en-US" sz="1400" smtClean="0">
                <a:solidFill>
                  <a:schemeClr val="bg2">
                    <a:lumMod val="75000"/>
                  </a:schemeClr>
                </a:solidFill>
              </a:rPr>
              <a:pPr/>
              <a:t>‹#›</a:t>
            </a:fld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2601" y="584529"/>
            <a:ext cx="4738797" cy="5232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691164" y="652272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28F6118-74FD-472B-B24A-7C3B5562F0E5}" type="slidenum">
              <a:rPr lang="en-US" sz="1400" smtClean="0">
                <a:solidFill>
                  <a:schemeClr val="bg2">
                    <a:lumMod val="75000"/>
                  </a:schemeClr>
                </a:solidFill>
              </a:rPr>
              <a:pPr/>
              <a:t>‹#›</a:t>
            </a:fld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8691164" y="6514011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28F6118-74FD-472B-B24A-7C3B5562F0E5}" type="slidenum">
              <a:rPr lang="en-US" sz="1400" smtClean="0">
                <a:solidFill>
                  <a:schemeClr val="bg2">
                    <a:lumMod val="75000"/>
                  </a:schemeClr>
                </a:solidFill>
              </a:rPr>
              <a:pPr/>
              <a:t>‹#›</a:t>
            </a:fld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8691164" y="6514011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28F6118-74FD-472B-B24A-7C3B5562F0E5}" type="slidenum">
              <a:rPr lang="en-US" sz="1400" smtClean="0">
                <a:solidFill>
                  <a:schemeClr val="bg2">
                    <a:lumMod val="75000"/>
                  </a:schemeClr>
                </a:solidFill>
              </a:rPr>
              <a:pPr/>
              <a:t>‹#›</a:t>
            </a:fld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4991"/>
            <a:ext cx="3709670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691164" y="6514011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28F6118-74FD-472B-B24A-7C3B5562F0E5}" type="slidenum">
              <a:rPr lang="en-US" sz="1400" smtClean="0">
                <a:solidFill>
                  <a:schemeClr val="bg2">
                    <a:lumMod val="75000"/>
                  </a:schemeClr>
                </a:solidFill>
              </a:rPr>
              <a:pPr/>
              <a:t>‹#›</a:t>
            </a:fld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8691164" y="6514011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28F6118-74FD-472B-B24A-7C3B5562F0E5}" type="slidenum">
              <a:rPr lang="en-US" sz="1400" smtClean="0">
                <a:solidFill>
                  <a:schemeClr val="bg2">
                    <a:lumMod val="75000"/>
                  </a:schemeClr>
                </a:solidFill>
              </a:rPr>
              <a:pPr/>
              <a:t>‹#›</a:t>
            </a:fld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67229"/>
            <a:ext cx="3709670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691164" y="6514011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28F6118-74FD-472B-B24A-7C3B5562F0E5}" type="slidenum">
              <a:rPr lang="en-US" sz="1400" smtClean="0">
                <a:solidFill>
                  <a:schemeClr val="bg2">
                    <a:lumMod val="75000"/>
                  </a:schemeClr>
                </a:solidFill>
              </a:rPr>
              <a:pPr/>
              <a:t>‹#›</a:t>
            </a:fld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8691164" y="6514011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28F6118-74FD-472B-B24A-7C3B5562F0E5}" type="slidenum">
              <a:rPr lang="en-US" sz="1400" smtClean="0">
                <a:solidFill>
                  <a:schemeClr val="bg2">
                    <a:lumMod val="75000"/>
                  </a:schemeClr>
                </a:solidFill>
              </a:rPr>
              <a:pPr/>
              <a:t>‹#›</a:t>
            </a:fld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50324" y="1032744"/>
            <a:ext cx="615553" cy="46464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789"/>
            <a:ext cx="6019800" cy="5540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8691164" y="6514011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28F6118-74FD-472B-B24A-7C3B5562F0E5}" type="slidenum">
              <a:rPr lang="en-US" sz="1400" smtClean="0">
                <a:solidFill>
                  <a:schemeClr val="bg2">
                    <a:lumMod val="75000"/>
                  </a:schemeClr>
                </a:solidFill>
              </a:rPr>
              <a:pPr/>
              <a:t>‹#›</a:t>
            </a:fld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0"/>
            <a:ext cx="9578263" cy="70788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8691164" y="6514011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28F6118-74FD-472B-B24A-7C3B5562F0E5}" type="slidenum">
              <a:rPr lang="en-US" sz="1400" smtClean="0">
                <a:solidFill>
                  <a:schemeClr val="bg2">
                    <a:lumMod val="75000"/>
                  </a:schemeClr>
                </a:solidFill>
              </a:rPr>
              <a:pPr/>
              <a:t>‹#›</a:t>
            </a:fld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691164" y="652272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28F6118-74FD-472B-B24A-7C3B5562F0E5}" type="slidenum">
              <a:rPr lang="en-US" sz="1400" smtClean="0">
                <a:solidFill>
                  <a:schemeClr val="bg2">
                    <a:lumMod val="75000"/>
                  </a:schemeClr>
                </a:solidFill>
              </a:rPr>
              <a:pPr/>
              <a:t>‹#›</a:t>
            </a:fld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2601" y="584529"/>
            <a:ext cx="4738797" cy="5232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691164" y="652272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28F6118-74FD-472B-B24A-7C3B5562F0E5}" type="slidenum">
              <a:rPr lang="en-US" sz="1400" smtClean="0">
                <a:solidFill>
                  <a:schemeClr val="bg2">
                    <a:lumMod val="75000"/>
                  </a:schemeClr>
                </a:solidFill>
              </a:rPr>
              <a:pPr/>
              <a:t>‹#›</a:t>
            </a:fld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8691164" y="6514011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28F6118-74FD-472B-B24A-7C3B5562F0E5}" type="slidenum">
              <a:rPr lang="en-US" sz="1400" smtClean="0">
                <a:solidFill>
                  <a:schemeClr val="bg2">
                    <a:lumMod val="75000"/>
                  </a:schemeClr>
                </a:solidFill>
              </a:rPr>
              <a:pPr/>
              <a:t>‹#›</a:t>
            </a:fld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8691164" y="6514011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28F6118-74FD-472B-B24A-7C3B5562F0E5}" type="slidenum">
              <a:rPr lang="en-US" sz="1400" smtClean="0">
                <a:solidFill>
                  <a:schemeClr val="bg2">
                    <a:lumMod val="75000"/>
                  </a:schemeClr>
                </a:solidFill>
              </a:rPr>
              <a:pPr/>
              <a:t>‹#›</a:t>
            </a:fld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4991"/>
            <a:ext cx="3709670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691164" y="6514011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28F6118-74FD-472B-B24A-7C3B5562F0E5}" type="slidenum">
              <a:rPr lang="en-US" sz="1400" smtClean="0">
                <a:solidFill>
                  <a:schemeClr val="bg2">
                    <a:lumMod val="75000"/>
                  </a:schemeClr>
                </a:solidFill>
              </a:rPr>
              <a:pPr/>
              <a:t>‹#›</a:t>
            </a:fld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67229"/>
            <a:ext cx="3709670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691164" y="6514011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28F6118-74FD-472B-B24A-7C3B5562F0E5}" type="slidenum">
              <a:rPr lang="en-US" sz="1400" smtClean="0">
                <a:solidFill>
                  <a:schemeClr val="bg2">
                    <a:lumMod val="75000"/>
                  </a:schemeClr>
                </a:solidFill>
              </a:rPr>
              <a:pPr/>
              <a:t>‹#›</a:t>
            </a:fld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Relationship Id="rId22" Type="http://schemas.openxmlformats.org/officeDocument/2006/relationships/image" Target="../media/image10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9.png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Relationship Id="rId22" Type="http://schemas.openxmlformats.org/officeDocument/2006/relationships/image" Target="../media/image10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16" descr="top-corn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48350" y="0"/>
            <a:ext cx="32956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15" descr="top-corner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3048000"/>
            <a:ext cx="32956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9" descr="top-corner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334000" y="3562350"/>
            <a:ext cx="38100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3" descr="top-corner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38100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193154" y="148750"/>
            <a:ext cx="47386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79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92480" y="6245225"/>
            <a:ext cx="179832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9" name="Picture 41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985289" y="703263"/>
            <a:ext cx="7158038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 descr="Tradoc New Logo.PNG"/>
          <p:cNvPicPr>
            <a:picLocks noChangeAspect="1"/>
          </p:cNvPicPr>
          <p:nvPr userDrawn="1"/>
        </p:nvPicPr>
        <p:blipFill>
          <a:blip r:embed="rId19" cstate="print"/>
          <a:srcRect l="16667" t="15625" r="13194" b="13194"/>
          <a:stretch>
            <a:fillRect/>
          </a:stretch>
        </p:blipFill>
        <p:spPr bwMode="auto">
          <a:xfrm>
            <a:off x="8433400" y="48441"/>
            <a:ext cx="675764" cy="685800"/>
          </a:xfrm>
          <a:prstGeom prst="rect">
            <a:avLst/>
          </a:prstGeom>
          <a:effectLst/>
          <a:scene3d>
            <a:camera prst="obliqueTopLeft"/>
            <a:lightRig rig="threePt" dir="t"/>
          </a:scene3d>
          <a:sp3d z="50800"/>
        </p:spPr>
      </p:pic>
      <p:pic>
        <p:nvPicPr>
          <p:cNvPr id="14" name="Picture 13" descr="guts_19.jpg"/>
          <p:cNvPicPr>
            <a:picLocks noChangeAspect="1"/>
          </p:cNvPicPr>
          <p:nvPr userDrawn="1"/>
        </p:nvPicPr>
        <p:blipFill>
          <a:blip r:embed="rId20" cstate="print">
            <a:clrChange>
              <a:clrFrom>
                <a:srgbClr val="E4E4D8"/>
              </a:clrFrom>
              <a:clrTo>
                <a:srgbClr val="E4E4D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5344" y="40681"/>
            <a:ext cx="671010" cy="735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6" descr="cascom.jpg"/>
          <p:cNvPicPr>
            <a:picLocks noChangeAspect="1"/>
          </p:cNvPicPr>
          <p:nvPr userDrawn="1"/>
        </p:nvPicPr>
        <p:blipFill>
          <a:blip r:embed="rId21" cstate="print"/>
          <a:stretch>
            <a:fillRect/>
          </a:stretch>
        </p:blipFill>
        <p:spPr>
          <a:xfrm>
            <a:off x="43545" y="6094639"/>
            <a:ext cx="731520" cy="719816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8271003" y="6189133"/>
            <a:ext cx="830662" cy="618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4455" r:id="rId1"/>
    <p:sldLayoutId id="2147504307" r:id="rId2"/>
    <p:sldLayoutId id="2147504456" r:id="rId3"/>
    <p:sldLayoutId id="2147504457" r:id="rId4"/>
    <p:sldLayoutId id="2147504458" r:id="rId5"/>
    <p:sldLayoutId id="2147504459" r:id="rId6"/>
    <p:sldLayoutId id="2147504460" r:id="rId7"/>
    <p:sldLayoutId id="2147504461" r:id="rId8"/>
    <p:sldLayoutId id="2147504462" r:id="rId9"/>
    <p:sldLayoutId id="2147504463" r:id="rId10"/>
    <p:sldLayoutId id="214750446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u="sng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u="sng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u="sng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u="sng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u="sng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u="sng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u="sng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u="sng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16" descr="top-corn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48350" y="0"/>
            <a:ext cx="32956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15" descr="top-corner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3048000"/>
            <a:ext cx="32956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9" descr="top-corner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334000" y="3562350"/>
            <a:ext cx="38100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3" descr="top-corner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38100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193154" y="148750"/>
            <a:ext cx="47386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79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92480" y="6245225"/>
            <a:ext cx="179832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9" name="Picture 41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985289" y="703263"/>
            <a:ext cx="7158038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 descr="Tradoc New Logo.PNG"/>
          <p:cNvPicPr>
            <a:picLocks noChangeAspect="1"/>
          </p:cNvPicPr>
          <p:nvPr userDrawn="1"/>
        </p:nvPicPr>
        <p:blipFill>
          <a:blip r:embed="rId19" cstate="print"/>
          <a:srcRect l="16667" t="15625" r="13194" b="13194"/>
          <a:stretch>
            <a:fillRect/>
          </a:stretch>
        </p:blipFill>
        <p:spPr bwMode="auto">
          <a:xfrm>
            <a:off x="8433400" y="48441"/>
            <a:ext cx="675764" cy="685800"/>
          </a:xfrm>
          <a:prstGeom prst="rect">
            <a:avLst/>
          </a:prstGeom>
          <a:effectLst/>
          <a:scene3d>
            <a:camera prst="obliqueTopLeft"/>
            <a:lightRig rig="threePt" dir="t"/>
          </a:scene3d>
          <a:sp3d z="50800"/>
        </p:spPr>
      </p:pic>
      <p:pic>
        <p:nvPicPr>
          <p:cNvPr id="14" name="Picture 13" descr="guts_19.jpg"/>
          <p:cNvPicPr>
            <a:picLocks noChangeAspect="1"/>
          </p:cNvPicPr>
          <p:nvPr userDrawn="1"/>
        </p:nvPicPr>
        <p:blipFill>
          <a:blip r:embed="rId20" cstate="print">
            <a:clrChange>
              <a:clrFrom>
                <a:srgbClr val="E4E4D8"/>
              </a:clrFrom>
              <a:clrTo>
                <a:srgbClr val="E4E4D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5344" y="40681"/>
            <a:ext cx="671010" cy="735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6" descr="cascom.jpg"/>
          <p:cNvPicPr>
            <a:picLocks noChangeAspect="1"/>
          </p:cNvPicPr>
          <p:nvPr userDrawn="1"/>
        </p:nvPicPr>
        <p:blipFill>
          <a:blip r:embed="rId21" cstate="print"/>
          <a:stretch>
            <a:fillRect/>
          </a:stretch>
        </p:blipFill>
        <p:spPr>
          <a:xfrm>
            <a:off x="43545" y="6094639"/>
            <a:ext cx="731520" cy="719816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8271003" y="6189133"/>
            <a:ext cx="830662" cy="618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4466" r:id="rId1"/>
    <p:sldLayoutId id="2147504467" r:id="rId2"/>
    <p:sldLayoutId id="2147504468" r:id="rId3"/>
    <p:sldLayoutId id="2147504469" r:id="rId4"/>
    <p:sldLayoutId id="2147504470" r:id="rId5"/>
    <p:sldLayoutId id="2147504471" r:id="rId6"/>
    <p:sldLayoutId id="2147504472" r:id="rId7"/>
    <p:sldLayoutId id="2147504473" r:id="rId8"/>
    <p:sldLayoutId id="2147504474" r:id="rId9"/>
    <p:sldLayoutId id="2147504475" r:id="rId10"/>
    <p:sldLayoutId id="214750447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u="sng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u="sng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u="sng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u="sng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u="sng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u="sng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u="sng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u="sng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70132" y="148284"/>
            <a:ext cx="184730" cy="523220"/>
          </a:xfrm>
        </p:spPr>
        <p:txBody>
          <a:bodyPr/>
          <a:lstStyle/>
          <a:p>
            <a:endParaRPr lang="en-US" dirty="0" smtClean="0"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305800" cy="4800600"/>
          </a:xfrm>
        </p:spPr>
        <p:txBody>
          <a:bodyPr/>
          <a:lstStyle/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1069" y="3244334"/>
            <a:ext cx="65414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+mj-lt"/>
                <a:cs typeface="Times New Roman" pitchFamily="18" charset="0"/>
              </a:rPr>
              <a:t>Dining Facility Menu Management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00813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5508"/>
            <a:ext cx="8229600" cy="545123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Purchasing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Review Catalog for: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Best value food items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Best packaging, case counts to fit your operation</a:t>
            </a: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Compare AFMIS shopping list requirement with: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BOH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Due-ins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Due-outs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Establish par stocks</a:t>
            </a: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Submit shopping lists in a timely manner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Create order templates where applicable</a:t>
            </a:r>
          </a:p>
        </p:txBody>
      </p:sp>
    </p:spTree>
    <p:extLst>
      <p:ext uri="{BB962C8B-B14F-4D97-AF65-F5344CB8AC3E}">
        <p14:creationId xmlns:p14="http://schemas.microsoft.com/office/powerpoint/2010/main" xmlns="" val="2177830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"/>
            <a:ext cx="8229600" cy="518746"/>
          </a:xfrm>
        </p:spPr>
        <p:txBody>
          <a:bodyPr/>
          <a:lstStyle/>
          <a:p>
            <a:r>
              <a:rPr lang="en-US" sz="3200" dirty="0" smtClean="0">
                <a:cs typeface="Times New Roman" pitchFamily="18" charset="0"/>
              </a:rPr>
              <a:t>Receiving, Storage &amp; Issuing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Date all food items with date received</a:t>
            </a:r>
          </a:p>
          <a:p>
            <a:pPr>
              <a:lnSpc>
                <a:spcPct val="9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Use First in, First out (FIFO), First to Expire stock rotation with the exception of bread</a:t>
            </a:r>
          </a:p>
          <a:p>
            <a:pPr>
              <a:lnSpc>
                <a:spcPct val="9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Record items on Kitchen Requisitions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Input item only if used on that meal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bulk issue system is used only issue enough for the day and spread the item over each meal it is used for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Kitchen Requisition will give you the meal cost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Check dates on rations to see if they are being used in a timely manner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344058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41838"/>
          </a:xfrm>
        </p:spPr>
        <p:txBody>
          <a:bodyPr/>
          <a:lstStyle/>
          <a:p>
            <a:r>
              <a:rPr lang="en-US" sz="3200" dirty="0" smtClean="0">
                <a:cs typeface="Times New Roman" pitchFamily="18" charset="0"/>
              </a:rPr>
              <a:t>Receiving, Storage &amp; Issuing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Conduct 100% weekly physical inventories, this will give a more accurate accounting for subsistence, and a more accurate account status</a:t>
            </a:r>
          </a:p>
          <a:p>
            <a:pPr>
              <a:buFont typeface="Wingdings" pitchFamily="2" charset="2"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price of food items can change weekly, refer to the Inventory Adjustment Monetary Account report (IAMA) weekly.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Food items are charged to your account when issued and input into AFMIS from the kitchen requisition.</a:t>
            </a:r>
          </a:p>
        </p:txBody>
      </p:sp>
    </p:spTree>
    <p:extLst>
      <p:ext uri="{BB962C8B-B14F-4D97-AF65-F5344CB8AC3E}">
        <p14:creationId xmlns:p14="http://schemas.microsoft.com/office/powerpoint/2010/main" xmlns="" val="12125101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5508"/>
            <a:ext cx="8229600" cy="536330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Food Preparation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Utilize meal production tools, (Food Risk Management, recipe cards, etc.)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Control preparation waste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Sample each food product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Utilize progressive cookery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Serve foods at proper temperature</a:t>
            </a:r>
          </a:p>
        </p:txBody>
      </p:sp>
    </p:spTree>
    <p:extLst>
      <p:ext uri="{BB962C8B-B14F-4D97-AF65-F5344CB8AC3E}">
        <p14:creationId xmlns:p14="http://schemas.microsoft.com/office/powerpoint/2010/main" xmlns="" val="744486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50631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Service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Review portion sizes with servers prior to the meal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 not under serve customers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Monitor headcount flow to establish peak periods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Annotate run-out times of entrees to plan for the next time that particular item is served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Get diner feedback for future menu planning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Monitor plate waste (at the tray drop off point)</a:t>
            </a:r>
          </a:p>
        </p:txBody>
      </p:sp>
    </p:spTree>
    <p:extLst>
      <p:ext uri="{BB962C8B-B14F-4D97-AF65-F5344CB8AC3E}">
        <p14:creationId xmlns:p14="http://schemas.microsoft.com/office/powerpoint/2010/main" xmlns="" val="795835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Post-Meal Analysis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Accurately record meal data on production schedules and kitchen requisitions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Kitchen requisitions are not 100% accurate due to human error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Kitchen requisitions are a working tool and give you a daily estimate of actual meal cost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Review meal cost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Use the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Meal Cost Analysis Worksheet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 track.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To get Meal Cost: review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completed Kitchen Requisition after input into AFMIS for estimated cost of the meal</a:t>
            </a:r>
          </a:p>
          <a:p>
            <a:pPr lvl="2">
              <a:buFont typeface="Wingdings" pitchFamily="2" charset="2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807310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170013" y="-76994"/>
            <a:ext cx="2803973" cy="830997"/>
          </a:xfrm>
        </p:spPr>
        <p:txBody>
          <a:bodyPr/>
          <a:lstStyle/>
          <a:p>
            <a:r>
              <a:rPr lang="en-US" sz="2400" dirty="0" smtClean="0">
                <a:cs typeface="Times New Roman" pitchFamily="18" charset="0"/>
              </a:rPr>
              <a:t>Practical Exercise </a:t>
            </a:r>
            <a:br>
              <a:rPr lang="en-US" sz="2400" dirty="0" smtClean="0">
                <a:cs typeface="Times New Roman" pitchFamily="18" charset="0"/>
              </a:rPr>
            </a:br>
            <a:r>
              <a:rPr lang="en-US" sz="2400" dirty="0" smtClean="0">
                <a:cs typeface="Times New Roman" pitchFamily="18" charset="0"/>
              </a:rPr>
              <a:t>Meal Cost Analysis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Tomorrow’s Date:   13 December 2012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BDFA: $8.19  Brk $1.64   Lun $3.27     Din $3.28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Projected Plate Cost (lunch meal)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Menu Cycle Day:	1	2	3	4	5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Proj H/C: 		300	250	365	240	325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Proj P/S Cost:		$900	$900	$1200	$670	$1200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Actual Plate Cost (lunch meal)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Menu Cycle Day:	1	2	3	4	5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Act H/C: 		</a:t>
            </a: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279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240	</a:t>
            </a: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248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250	320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Act K/R Cost:		$900	$966	$950	$700	$1050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Actual numbers 10 or more off from projection annotated in red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2435205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66194" y="1"/>
            <a:ext cx="2611612" cy="668214"/>
          </a:xfrm>
        </p:spPr>
        <p:txBody>
          <a:bodyPr/>
          <a:lstStyle/>
          <a:p>
            <a:r>
              <a:rPr lang="en-US" sz="2400" dirty="0" smtClean="0">
                <a:cs typeface="Times New Roman" pitchFamily="18" charset="0"/>
              </a:rPr>
              <a:t>Practical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Exercise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Meal Cost Analysis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153400" cy="5181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BDFA: $8.19  Brk $1.64   Lun $3.27     Din $3.28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Projected Plate Cost (lunch meal)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Menu Cycle Day:	1	2	3	4	5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Proj H/C: 	                   300  	250	365	240	325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Proj P/S Cost:	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$900	$900	$1200	$670	$1200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		$3.00	</a:t>
            </a:r>
            <a:r>
              <a:rPr lang="en-US" sz="1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$3.60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$3.28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$2.79	</a:t>
            </a:r>
            <a:r>
              <a:rPr lang="en-US" sz="1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$3.69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Menus can be adjusted prior to the day of service to align with the BDFA from the projections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Actual Plate Cost (lunch meal)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Menu Cycle Day:	1	2	3	4	5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Act H/C: 		</a:t>
            </a:r>
            <a:r>
              <a:rPr lang="en-US" sz="1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279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240	</a:t>
            </a:r>
            <a:r>
              <a:rPr lang="en-US" sz="1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248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250	320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Act K/R Cost:	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$900	$966	$950	$700	$1050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		$3.23	</a:t>
            </a:r>
            <a:r>
              <a:rPr lang="en-US" sz="1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$4.03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$3.83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$2.80	</a:t>
            </a:r>
            <a:r>
              <a:rPr lang="en-US" sz="1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$3.28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Actual plate cost above the BDFA are annotated in red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profit or </a:t>
            </a:r>
            <a:r>
              <a:rPr lang="en-US" sz="1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loss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calculator</a:t>
            </a:r>
            <a:r>
              <a:rPr lang="en-US" sz="1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Day 1 $3.27X279=$912.33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$900 divided by 279=$3.2258-$3.27=0.0442X279= +12.33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Day 2 $3.27X240=$784.80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$966 divided by 240=$4.025-$3.27=0.755X240=  </a:t>
            </a:r>
            <a:r>
              <a:rPr lang="en-US" sz="1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-181.20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2500957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5508"/>
            <a:ext cx="8229600" cy="562707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Popularity Index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610600" cy="5181600"/>
          </a:xfrm>
        </p:spPr>
        <p:txBody>
          <a:bodyPr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Meal Projection and Entrée Popularity Index Worksheet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 Formula: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Total Servings Prepared: 		                	    100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Minus Servings Leftover or Discarded:                          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- 17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Equals Servings to Customers			      83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Divide by Total Headcount (%)		                 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÷239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Equals Popularity Index				 0.3472</a:t>
            </a:r>
          </a:p>
          <a:p>
            <a:pPr lvl="1"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X100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                                                                                   34.72 =35%</a:t>
            </a:r>
          </a:p>
          <a:p>
            <a:pPr>
              <a:buFont typeface="Wingdings" pitchFamily="2" charset="2"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future meals, use the popularity index times the projected headcount to arrive at the estimated number of servings needed to be prepared:  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0.35(%) X 275(Projected HC) = 96.25 rounded down to 95 servings.</a:t>
            </a:r>
          </a:p>
        </p:txBody>
      </p:sp>
    </p:spTree>
    <p:extLst>
      <p:ext uri="{BB962C8B-B14F-4D97-AF65-F5344CB8AC3E}">
        <p14:creationId xmlns:p14="http://schemas.microsoft.com/office/powerpoint/2010/main" xmlns="" val="16839473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01837" y="116467"/>
            <a:ext cx="6835526" cy="400110"/>
          </a:xfrm>
        </p:spPr>
        <p:txBody>
          <a:bodyPr/>
          <a:lstStyle/>
          <a:p>
            <a:r>
              <a:rPr lang="en-US" sz="2000" dirty="0" smtClean="0">
                <a:cs typeface="Times New Roman" pitchFamily="18" charset="0"/>
              </a:rPr>
              <a:t>Practical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Exercise: Meal Projection and Entrée Popularity Index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Yesterday’s Date:   13 December 2012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Projected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Headcount (lunch meal): 350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Actual Headcount: 332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Entrees		Prepared	Served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Fried Chicken      100	100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Lasagna		100	  92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Roast Beef	  50	  35</a:t>
            </a:r>
          </a:p>
          <a:p>
            <a:pPr>
              <a:buFont typeface="Wingdings" pitchFamily="2" charset="2"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Use formula from previous page to discover the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popularity index of these items</a:t>
            </a:r>
          </a:p>
        </p:txBody>
      </p:sp>
    </p:spTree>
    <p:extLst>
      <p:ext uri="{BB962C8B-B14F-4D97-AF65-F5344CB8AC3E}">
        <p14:creationId xmlns:p14="http://schemas.microsoft.com/office/powerpoint/2010/main" xmlns="" val="3629182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Menu Management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295400"/>
            <a:ext cx="7772400" cy="99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All costs must be known to be controlled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you allow staff to eat at no cost, you receive no credit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</p:txBody>
      </p:sp>
      <p:sp>
        <p:nvSpPr>
          <p:cNvPr id="846852" name="Text Box 4"/>
          <p:cNvSpPr txBox="1">
            <a:spLocks noChangeArrowheads="1"/>
          </p:cNvSpPr>
          <p:nvPr/>
        </p:nvSpPr>
        <p:spPr bwMode="auto">
          <a:xfrm>
            <a:off x="381000" y="3048000"/>
            <a:ext cx="8305800" cy="215443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99"/>
              </a:buClr>
            </a:pP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 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0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Consistency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Font typeface="Wingdings" pitchFamily="2" charset="2"/>
              <a:buChar char="Ø"/>
            </a:pPr>
            <a:endParaRPr lang="en-US" sz="2000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99"/>
              </a:buClr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Hot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foods served hot, cold foods served cold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99"/>
              </a:buClr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Well-prepared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presented foods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99"/>
              </a:buClr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A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variety of choices always available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99"/>
              </a:buClr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Dining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concept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99"/>
              </a:buClr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Pleasant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service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16666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6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6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685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305800" cy="5791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 algn="ctr">
              <a:buFont typeface="Wingdings" pitchFamily="2" charset="2"/>
              <a:buNone/>
            </a:pPr>
            <a:r>
              <a:rPr lang="en-US" sz="4800" dirty="0" smtClean="0"/>
              <a:t>Questions</a:t>
            </a:r>
          </a:p>
          <a:p>
            <a:pPr algn="ctr">
              <a:buFont typeface="Wingdings" pitchFamily="2" charset="2"/>
              <a:buNone/>
            </a:pPr>
            <a:r>
              <a:rPr lang="en-US" sz="4800" dirty="0" smtClean="0"/>
              <a:t>?</a:t>
            </a:r>
          </a:p>
          <a:p>
            <a:pPr>
              <a:buFont typeface="Wingdings" pitchFamily="2" charset="2"/>
              <a:buNone/>
            </a:pPr>
            <a:endParaRPr lang="en-US" sz="4800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20951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50631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Menu Management</a:t>
            </a:r>
          </a:p>
        </p:txBody>
      </p:sp>
      <p:sp>
        <p:nvSpPr>
          <p:cNvPr id="847875" name="Text Box 3"/>
          <p:cNvSpPr txBox="1">
            <a:spLocks noChangeArrowheads="1"/>
          </p:cNvSpPr>
          <p:nvPr/>
        </p:nvSpPr>
        <p:spPr bwMode="auto">
          <a:xfrm>
            <a:off x="685800" y="1752600"/>
            <a:ext cx="7543800" cy="32624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</a:pPr>
            <a:r>
              <a:rPr lang="en-US" sz="2000" b="1" dirty="0" smtClean="0">
                <a:latin typeface="Times New Roman" pitchFamily="18" charset="0"/>
              </a:rPr>
              <a:t>* </a:t>
            </a:r>
            <a:r>
              <a:rPr lang="en-US" sz="2000" dirty="0">
                <a:latin typeface="Times New Roman" pitchFamily="18" charset="0"/>
              </a:rPr>
              <a:t>Reinforce good management procedures.</a:t>
            </a:r>
          </a:p>
          <a:p>
            <a:pPr lvl="1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</a:pPr>
            <a:r>
              <a:rPr lang="en-US" sz="2000" dirty="0" smtClean="0">
                <a:latin typeface="Times New Roman" pitchFamily="18" charset="0"/>
              </a:rPr>
              <a:t>- Menu </a:t>
            </a:r>
            <a:r>
              <a:rPr lang="en-US" sz="2000" dirty="0">
                <a:latin typeface="Times New Roman" pitchFamily="18" charset="0"/>
              </a:rPr>
              <a:t>planning cost estimate</a:t>
            </a:r>
          </a:p>
          <a:p>
            <a:pPr lvl="1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</a:pPr>
            <a:r>
              <a:rPr lang="en-US" sz="2000" dirty="0" smtClean="0">
                <a:latin typeface="Times New Roman" pitchFamily="18" charset="0"/>
              </a:rPr>
              <a:t>- Post </a:t>
            </a:r>
            <a:r>
              <a:rPr lang="en-US" sz="2000" dirty="0">
                <a:latin typeface="Times New Roman" pitchFamily="18" charset="0"/>
              </a:rPr>
              <a:t>meal cost estimate </a:t>
            </a:r>
          </a:p>
          <a:p>
            <a:pPr lvl="1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</a:pPr>
            <a:r>
              <a:rPr lang="en-US" sz="2000" dirty="0" smtClean="0">
                <a:latin typeface="Times New Roman" pitchFamily="18" charset="0"/>
              </a:rPr>
              <a:t>- Identify </a:t>
            </a:r>
            <a:r>
              <a:rPr lang="en-US" sz="2000" dirty="0">
                <a:latin typeface="Times New Roman" pitchFamily="18" charset="0"/>
              </a:rPr>
              <a:t>trends</a:t>
            </a:r>
          </a:p>
          <a:p>
            <a:pPr lvl="1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</a:pPr>
            <a:r>
              <a:rPr lang="en-US" sz="2000" dirty="0" smtClean="0">
                <a:latin typeface="Times New Roman" pitchFamily="18" charset="0"/>
              </a:rPr>
              <a:t> - Analyze </a:t>
            </a:r>
            <a:r>
              <a:rPr lang="en-US" sz="2000" dirty="0">
                <a:latin typeface="Times New Roman" pitchFamily="18" charset="0"/>
              </a:rPr>
              <a:t>problem areas</a:t>
            </a:r>
          </a:p>
          <a:p>
            <a:pPr lvl="1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</a:pPr>
            <a:r>
              <a:rPr lang="en-US" sz="2000" dirty="0" smtClean="0">
                <a:latin typeface="Times New Roman" pitchFamily="18" charset="0"/>
              </a:rPr>
              <a:t> - Develop </a:t>
            </a:r>
            <a:r>
              <a:rPr lang="en-US" sz="2000" dirty="0">
                <a:latin typeface="Times New Roman" pitchFamily="18" charset="0"/>
              </a:rPr>
              <a:t>solutions and adjust accordingly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75490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4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4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4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4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4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4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4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"/>
            <a:ext cx="8229600" cy="536331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Menu Management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4267200" y="4267200"/>
            <a:ext cx="2438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u="sng" dirty="0">
                <a:solidFill>
                  <a:srgbClr val="000000"/>
                </a:solidFill>
                <a:latin typeface="Times New Roman" pitchFamily="18" charset="0"/>
              </a:rPr>
              <a:t>IFPM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981200" y="3733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u="sng" dirty="0">
                <a:solidFill>
                  <a:srgbClr val="000000"/>
                </a:solidFill>
                <a:latin typeface="Times New Roman" pitchFamily="18" charset="0"/>
              </a:rPr>
              <a:t>DFAC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657600" y="2209800"/>
            <a:ext cx="3581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u="sng" dirty="0">
                <a:solidFill>
                  <a:srgbClr val="000000"/>
                </a:solidFill>
                <a:latin typeface="Times New Roman" pitchFamily="18" charset="0"/>
              </a:rPr>
              <a:t>SSM</a:t>
            </a:r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 rot="-574794">
            <a:off x="4800600" y="2286000"/>
            <a:ext cx="762000" cy="2286000"/>
          </a:xfrm>
          <a:prstGeom prst="curvedLeftArrow">
            <a:avLst>
              <a:gd name="adj1" fmla="val 60000"/>
              <a:gd name="adj2" fmla="val 120000"/>
              <a:gd name="adj3" fmla="val 3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48903" name="Oval 7"/>
          <p:cNvSpPr>
            <a:spLocks noChangeArrowheads="1"/>
          </p:cNvSpPr>
          <p:nvPr/>
        </p:nvSpPr>
        <p:spPr bwMode="auto">
          <a:xfrm>
            <a:off x="3048000" y="2971800"/>
            <a:ext cx="1524000" cy="1066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AFMIS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096000" y="990601"/>
            <a:ext cx="2590800" cy="3581400"/>
            <a:chOff x="2208" y="2352"/>
            <a:chExt cx="858" cy="1104"/>
          </a:xfrm>
        </p:grpSpPr>
        <p:pic>
          <p:nvPicPr>
            <p:cNvPr id="848905" name="Picture 9" descr="camofill"/>
            <p:cNvPicPr>
              <a:picLocks noChangeAspect="1" noChangeArrowheads="1"/>
            </p:cNvPicPr>
            <p:nvPr/>
          </p:nvPicPr>
          <p:blipFill>
            <a:blip r:embed="rId2" cstate="print">
              <a:lum bright="84000"/>
            </a:blip>
            <a:srcRect/>
            <a:stretch>
              <a:fillRect/>
            </a:stretch>
          </p:blipFill>
          <p:spPr bwMode="auto">
            <a:xfrm>
              <a:off x="2208" y="2352"/>
              <a:ext cx="858" cy="11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</p:pic>
        <p:sp>
          <p:nvSpPr>
            <p:cNvPr id="53263" name="Text Box 10"/>
            <p:cNvSpPr txBox="1">
              <a:spLocks noChangeArrowheads="1"/>
            </p:cNvSpPr>
            <p:nvPr/>
          </p:nvSpPr>
          <p:spPr bwMode="auto">
            <a:xfrm>
              <a:off x="2342" y="2606"/>
              <a:ext cx="610" cy="5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000000"/>
                  </a:solidFill>
                  <a:latin typeface="Times New Roman" pitchFamily="18" charset="0"/>
                </a:rPr>
                <a:t>The Army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000000"/>
                  </a:solidFill>
                  <a:latin typeface="Times New Roman" pitchFamily="18" charset="0"/>
                </a:rPr>
                <a:t>Food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000000"/>
                  </a:solidFill>
                  <a:latin typeface="Times New Roman" pitchFamily="18" charset="0"/>
                </a:rPr>
                <a:t>Program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  <a:latin typeface="Times New Roman" pitchFamily="18" charset="0"/>
                </a:rPr>
                <a:t>AR 30-22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  <a:latin typeface="Times New Roman" pitchFamily="18" charset="0"/>
                </a:rPr>
                <a:t>DA PAM 30-22</a:t>
              </a:r>
            </a:p>
          </p:txBody>
        </p:sp>
      </p:grpSp>
      <p:sp>
        <p:nvSpPr>
          <p:cNvPr id="53257" name="AutoShape 11"/>
          <p:cNvSpPr>
            <a:spLocks noChangeArrowheads="1"/>
          </p:cNvSpPr>
          <p:nvPr/>
        </p:nvSpPr>
        <p:spPr bwMode="auto">
          <a:xfrm rot="6598376">
            <a:off x="2971800" y="3657600"/>
            <a:ext cx="762000" cy="2286000"/>
          </a:xfrm>
          <a:prstGeom prst="curvedLeftArrow">
            <a:avLst>
              <a:gd name="adj1" fmla="val 60000"/>
              <a:gd name="adj2" fmla="val 120000"/>
              <a:gd name="adj3" fmla="val 3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258" name="AutoShape 12"/>
          <p:cNvSpPr>
            <a:spLocks noChangeArrowheads="1"/>
          </p:cNvSpPr>
          <p:nvPr/>
        </p:nvSpPr>
        <p:spPr bwMode="auto">
          <a:xfrm rot="-8034556">
            <a:off x="2438400" y="1524000"/>
            <a:ext cx="762000" cy="2286000"/>
          </a:xfrm>
          <a:prstGeom prst="curvedLeftArrow">
            <a:avLst>
              <a:gd name="adj1" fmla="val 60000"/>
              <a:gd name="adj2" fmla="val 120000"/>
              <a:gd name="adj3" fmla="val 3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48909" name="Text Box 13"/>
          <p:cNvSpPr txBox="1">
            <a:spLocks noChangeArrowheads="1"/>
          </p:cNvSpPr>
          <p:nvPr/>
        </p:nvSpPr>
        <p:spPr bwMode="auto">
          <a:xfrm>
            <a:off x="5029200" y="4724400"/>
            <a:ext cx="3810000" cy="1581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Times New Roman" pitchFamily="18" charset="0"/>
              </a:rPr>
              <a:t>Maintains Recipes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Times New Roman" pitchFamily="18" charset="0"/>
              </a:rPr>
              <a:t>Maintains Budget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Times New Roman" pitchFamily="18" charset="0"/>
              </a:rPr>
              <a:t>Chairs FSMB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Times New Roman" pitchFamily="18" charset="0"/>
              </a:rPr>
              <a:t>Oversees Program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48910" name="Text Box 14"/>
          <p:cNvSpPr txBox="1">
            <a:spLocks noChangeArrowheads="1"/>
          </p:cNvSpPr>
          <p:nvPr/>
        </p:nvSpPr>
        <p:spPr bwMode="auto">
          <a:xfrm>
            <a:off x="381000" y="4343400"/>
            <a:ext cx="3810000" cy="2219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Times New Roman" pitchFamily="18" charset="0"/>
              </a:rPr>
              <a:t>Develops Menus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Times New Roman" pitchFamily="18" charset="0"/>
              </a:rPr>
              <a:t>Maintains Templates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Times New Roman" pitchFamily="18" charset="0"/>
              </a:rPr>
              <a:t>Completes Production Schedules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Times New Roman" pitchFamily="18" charset="0"/>
              </a:rPr>
              <a:t>Inputs Kitchen Requisitions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Times New Roman" pitchFamily="18" charset="0"/>
              </a:rPr>
              <a:t>Conducts Inventories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Times New Roman" pitchFamily="18" charset="0"/>
              </a:rPr>
              <a:t>Orders rations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48911" name="Text Box 15"/>
          <p:cNvSpPr txBox="1">
            <a:spLocks noChangeArrowheads="1"/>
          </p:cNvSpPr>
          <p:nvPr/>
        </p:nvSpPr>
        <p:spPr bwMode="auto">
          <a:xfrm>
            <a:off x="4419600" y="1752600"/>
            <a:ext cx="3810000" cy="942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Times New Roman" pitchFamily="18" charset="0"/>
              </a:rPr>
              <a:t>STORES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Times New Roman" pitchFamily="18" charset="0"/>
              </a:rPr>
              <a:t>Substitutions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29869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8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8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8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8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8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8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8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8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8903" grpId="0" animBg="1"/>
      <p:bldP spid="848909" grpId="0"/>
      <p:bldP spid="848910" grpId="0"/>
      <p:bldP spid="8489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cs typeface="Times New Roman" pitchFamily="18" charset="0"/>
              </a:rPr>
              <a:t>Developing a Cycle Menu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Can reduce the number of items in the inventory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Streamlines administrative work – simplifies the use of production schedule templates and expedites the ordering process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Food Service Personnel (FSP) become consistent in product preparation and can provide input back to management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Provides a basis for costing out your menus and establishing par ration levels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You must incorporate the Army Menu Standards – DA PAM 30-22 paragraph 3-70</a:t>
            </a:r>
          </a:p>
        </p:txBody>
      </p:sp>
    </p:spTree>
    <p:extLst>
      <p:ext uri="{BB962C8B-B14F-4D97-AF65-F5344CB8AC3E}">
        <p14:creationId xmlns:p14="http://schemas.microsoft.com/office/powerpoint/2010/main" xmlns="" val="3977101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5942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cs typeface="Times New Roman" pitchFamily="18" charset="0"/>
              </a:rPr>
              <a:t>Cycle Menu Process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Cycle Menu Considerations: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Style of service/concept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Dining facility staffing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Dining facility equipment limitations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BDFA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Account status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Customer preferences/demographics/marketing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Projected headcount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Special occasions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Pricing offset/expensive vs. inexpensive mix</a:t>
            </a:r>
          </a:p>
          <a:p>
            <a:pPr lvl="1">
              <a:buFont typeface="Wingdings" pitchFamily="2" charset="2"/>
              <a:buChar char="Ø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7097897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41838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cs typeface="Times New Roman" pitchFamily="18" charset="0"/>
              </a:rPr>
              <a:t>Cycle Menu Process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Food Product Considerations: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Market costs during the year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Nutritional adequacy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Product availability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Variety and balance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Low-calorie items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Pre-prepared vs. in-house preparation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Cost per item/within BDFA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0691096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Pre-Cost</a:t>
            </a:r>
            <a:r>
              <a:rPr lang="en-US" dirty="0" smtClean="0"/>
              <a:t> the Cycle Menu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0772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Input the Cycle menus into AFMIS (Templates)</a:t>
            </a:r>
          </a:p>
          <a:p>
            <a:pPr>
              <a:lnSpc>
                <a:spcPct val="9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When generating Production Schedules: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Input at least 5 days before the meal is to be served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Review historical meal headcount, (weather, time of year, troop activities) to achieve a realistic projected headcount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Review popularity of past meals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Plan for back up food items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Review BOH, (stockage level report) for non-moving items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Put all items on 1 production schedule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Put the estimated quantities in for SOP items (do not put 1 or leave blank or you will not get a estimated cost)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After input of Production schedules AFMIS will generate approximate cost of the meal</a:t>
            </a:r>
          </a:p>
          <a:p>
            <a:pPr lvl="1">
              <a:lnSpc>
                <a:spcPct val="90000"/>
              </a:lnSpc>
            </a:pPr>
            <a:endParaRPr lang="en-US" sz="1800" dirty="0" smtClean="0"/>
          </a:p>
          <a:p>
            <a:pPr lvl="1">
              <a:lnSpc>
                <a:spcPct val="90000"/>
              </a:lnSpc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201577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407" y="148284"/>
            <a:ext cx="3982180" cy="523220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Pre-Cost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Cycle Menu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AFMIS Recipe Cards and SOPs must be current and written correctly to get accurate cost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Ensure recipe cards reflect the right product by TIIN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Ensure use of correct recipe variation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SOPs must be input into AFMIS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Kitchen Requisitions will let you know if correct product is reflected in the recipe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Kitchen requisition will give actual cost after items are input into AFMIS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Compare the cost of the meal with the BDFA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By Meal:  Divide the cost of the meal reflected on the Production Schedule with the projected headcount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Each menu cycle should have high-cost vs. low-cost meals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2768989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6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7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3701A1C78B454C9B47D9E7D430371C" ma:contentTypeVersion="1" ma:contentTypeDescription="Create a new document." ma:contentTypeScope="" ma:versionID="d3bc60409ccb6593f7110dcf1ba89a57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408EB1CA-3018-4D24-A387-078A29A5B980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832748CB-05E0-4E6A-9AA4-1D8E167F59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9CD48D-5A4D-4D4F-8C13-014F6585EF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18316</TotalTime>
  <Words>1027</Words>
  <Application>Microsoft Office PowerPoint</Application>
  <PresentationFormat>On-screen Show (4:3)</PresentationFormat>
  <Paragraphs>236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16_Default Design</vt:lpstr>
      <vt:lpstr>17_Default Design</vt:lpstr>
      <vt:lpstr>Slide 1</vt:lpstr>
      <vt:lpstr>Menu Management</vt:lpstr>
      <vt:lpstr>Menu Management</vt:lpstr>
      <vt:lpstr>Menu Management</vt:lpstr>
      <vt:lpstr> Developing a Cycle Menu</vt:lpstr>
      <vt:lpstr> Cycle Menu Process</vt:lpstr>
      <vt:lpstr> Cycle Menu Process</vt:lpstr>
      <vt:lpstr>Pre-Cost the Cycle Menu</vt:lpstr>
      <vt:lpstr>Pre-Cost the Cycle Menu</vt:lpstr>
      <vt:lpstr>Purchasing</vt:lpstr>
      <vt:lpstr>Receiving, Storage &amp; Issuing</vt:lpstr>
      <vt:lpstr>Receiving, Storage &amp; Issuing</vt:lpstr>
      <vt:lpstr>Food Preparation</vt:lpstr>
      <vt:lpstr>Service</vt:lpstr>
      <vt:lpstr>Post-Meal Analysis</vt:lpstr>
      <vt:lpstr>Practical Exercise  Meal Cost Analysis</vt:lpstr>
      <vt:lpstr>Practical Exercise  Meal Cost Analysis</vt:lpstr>
      <vt:lpstr>Popularity Index</vt:lpstr>
      <vt:lpstr>Practical Exercise: Meal Projection and Entrée Popularity Index</vt:lpstr>
      <vt:lpstr>Slide 20</vt:lpstr>
    </vt:vector>
  </TitlesOfParts>
  <Company>U.S.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roland.thompson1</dc:creator>
  <cp:lastModifiedBy>walter.moore1</cp:lastModifiedBy>
  <cp:revision>1727</cp:revision>
  <dcterms:created xsi:type="dcterms:W3CDTF">2009-03-02T18:35:49Z</dcterms:created>
  <dcterms:modified xsi:type="dcterms:W3CDTF">2013-02-25T20:36:01Z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0x010100DA3701A1C78B454C9B47D9E7D430371C</vt:lpwstr>
  </property>
</Properties>
</file>